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26d89c1af44aa0" /><Relationship Type="http://schemas.openxmlformats.org/officeDocument/2006/relationships/extended-properties" Target="/docProps/app.xml" Id="R7e47e87d86704f06" /><Relationship Type="http://schemas.openxmlformats.org/officeDocument/2006/relationships/officeDocument" Target="/ppt/presentation.xml" Id="Rd287adbb3ad843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9f5649624548fb"/>
  </p:sldMasterIdLst>
  <p:notesMasterIdLst>
    <p:notesMasterId xmlns:r="http://schemas.openxmlformats.org/officeDocument/2006/relationships" r:id="Re6c7ed5b6ed24203"/>
  </p:notesMasterIdLst>
  <p:sldIdLst>
    <p:sldId xmlns:r="http://schemas.openxmlformats.org/officeDocument/2006/relationships" id="256" r:id="R345c79c322264ccf"/>
    <p:sldId xmlns:r="http://schemas.openxmlformats.org/officeDocument/2006/relationships" id="257" r:id="R7b0d52e795dc4eeb"/>
    <p:sldId xmlns:r="http://schemas.openxmlformats.org/officeDocument/2006/relationships" id="258" r:id="R7110ca4f25654037"/>
    <p:sldId xmlns:r="http://schemas.openxmlformats.org/officeDocument/2006/relationships" id="259" r:id="R6f5139f716a1491d"/>
    <p:sldId xmlns:r="http://schemas.openxmlformats.org/officeDocument/2006/relationships" id="260" r:id="Rbe94b3a876324409"/>
    <p:sldId xmlns:r="http://schemas.openxmlformats.org/officeDocument/2006/relationships" id="261" r:id="R5c97c930fa524ac5"/>
    <p:sldId xmlns:r="http://schemas.openxmlformats.org/officeDocument/2006/relationships" id="262" r:id="Rc76676a56e9748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6002a2f4fe44af" /><Relationship Type="http://schemas.openxmlformats.org/officeDocument/2006/relationships/slideMaster" Target="/ppt/slideMasters/slideMaster1.xml" Id="R2e9f5649624548fb" /><Relationship Type="http://schemas.openxmlformats.org/officeDocument/2006/relationships/notesMaster" Target="/ppt/notesMasters/notesMaster1.xml" Id="Re6c7ed5b6ed24203" /><Relationship Type="http://schemas.openxmlformats.org/officeDocument/2006/relationships/presProps" Target="/ppt/presProps.xml" Id="Rc37cad7712a9491c" /><Relationship Type="http://schemas.openxmlformats.org/officeDocument/2006/relationships/tableStyles" Target="/ppt/tableStyles.xml" Id="R8b0de75ee5c34411" /><Relationship Type="http://schemas.openxmlformats.org/officeDocument/2006/relationships/slide" Target="/ppt/slides/slide1.xml" Id="R345c79c322264ccf" /><Relationship Type="http://schemas.openxmlformats.org/officeDocument/2006/relationships/slide" Target="/ppt/slides/slide2.xml" Id="R7b0d52e795dc4eeb" /><Relationship Type="http://schemas.openxmlformats.org/officeDocument/2006/relationships/slide" Target="/ppt/slides/slide3.xml" Id="R7110ca4f25654037" /><Relationship Type="http://schemas.openxmlformats.org/officeDocument/2006/relationships/slide" Target="/ppt/slides/slide4.xml" Id="R6f5139f716a1491d" /><Relationship Type="http://schemas.openxmlformats.org/officeDocument/2006/relationships/slide" Target="/ppt/slides/slide5.xml" Id="Rbe94b3a876324409" /><Relationship Type="http://schemas.openxmlformats.org/officeDocument/2006/relationships/slide" Target="/ppt/slides/slide6.xml" Id="R5c97c930fa524ac5" /><Relationship Type="http://schemas.openxmlformats.org/officeDocument/2006/relationships/slide" Target="/ppt/slides/slide7.xml" Id="Rc76676a56e9748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bf7fa45ff64b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f54192ca804f12" /><Relationship Type="http://schemas.openxmlformats.org/officeDocument/2006/relationships/notesMaster" Target="/ppt/notesMasters/notesMaster1.xml" Id="Refcbc2bfd91d4c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a39074effb4647" /><Relationship Type="http://schemas.openxmlformats.org/officeDocument/2006/relationships/notesMaster" Target="/ppt/notesMasters/notesMaster1.xml" Id="Rb1803e2ba9c340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cb22bd212141bf" /><Relationship Type="http://schemas.openxmlformats.org/officeDocument/2006/relationships/notesMaster" Target="/ppt/notesMasters/notesMaster1.xml" Id="Rf7219713d6aa40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8d6627d5bf44cb" /><Relationship Type="http://schemas.openxmlformats.org/officeDocument/2006/relationships/notesMaster" Target="/ppt/notesMasters/notesMaster1.xml" Id="Rf8977854b77c4b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03207b8dae436d" /><Relationship Type="http://schemas.openxmlformats.org/officeDocument/2006/relationships/notesMaster" Target="/ppt/notesMasters/notesMaster1.xml" Id="Ra8dbb2019c0843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70a080089b45a3" /><Relationship Type="http://schemas.openxmlformats.org/officeDocument/2006/relationships/notesMaster" Target="/ppt/notesMasters/notesMaster1.xml" Id="Rf230d40c142147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68289f48e54877" /><Relationship Type="http://schemas.openxmlformats.org/officeDocument/2006/relationships/notesMaster" Target="/ppt/notesMasters/notesMaster1.xml" Id="R556b1247a37043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951ad20a61428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bfaaa34de54cb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455d19052480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cc526df1c941b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763e706c15494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698fb1406f4c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1E7C71-AC9D-403B-8462-C5417E5999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CCDA755-980C-42BD-BF96-745C6802E46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794D972-4CE9-43B5-B75F-00F9B572CF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3D0FA3-1742-4507-897E-2AA8576C60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E28DC01-1479-4D98-BFCD-CC5A29AAED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DE5957-E3F0-48FE-8B3E-60FA4464A2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165495-08E7-4AED-B06D-0ABEFF3DBC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53B4E03-DA7F-493C-8852-D890183A5DD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5544D2-6C68-4CD6-9358-3404B7CED8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A1C9C38-64BB-4440-9E0F-38293FB47F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e89fd47f30408b" /><Relationship Type="http://schemas.openxmlformats.org/officeDocument/2006/relationships/slideLayout" Target="/ppt/slideLayouts/slideLayout1.xml" Id="Rac3ff8a84de94d9c" /><Relationship Type="http://schemas.openxmlformats.org/officeDocument/2006/relationships/slideLayout" Target="/ppt/slideLayouts/slideLayout2.xml" Id="R5395292cf00f4d77" /><Relationship Type="http://schemas.openxmlformats.org/officeDocument/2006/relationships/slideLayout" Target="/ppt/slideLayouts/slideLayout3.xml" Id="R0eba38bbc5e4477d" /><Relationship Type="http://schemas.openxmlformats.org/officeDocument/2006/relationships/slideLayout" Target="/ppt/slideLayouts/slideLayout4.xml" Id="R66fcc261e9704b71" /><Relationship Type="http://schemas.openxmlformats.org/officeDocument/2006/relationships/slideLayout" Target="/ppt/slideLayouts/slideLayout5.xml" Id="Ra6604964a8c44616" /><Relationship Type="http://schemas.openxmlformats.org/officeDocument/2006/relationships/slideLayout" Target="/ppt/slideLayouts/slideLayout6.xml" Id="R90b04d671aae40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3ff8a84de94d9c"/>
    <p:sldLayoutId xmlns:r="http://schemas.openxmlformats.org/officeDocument/2006/relationships" id="2147483650" r:id="R5395292cf00f4d77"/>
    <p:sldLayoutId xmlns:r="http://schemas.openxmlformats.org/officeDocument/2006/relationships" id="2147483651" r:id="R0eba38bbc5e4477d"/>
    <p:sldLayoutId xmlns:r="http://schemas.openxmlformats.org/officeDocument/2006/relationships" id="2147483652" r:id="R66fcc261e9704b71"/>
    <p:sldLayoutId xmlns:r="http://schemas.openxmlformats.org/officeDocument/2006/relationships" id="2147483653" r:id="Ra6604964a8c44616"/>
    <p:sldLayoutId xmlns:r="http://schemas.openxmlformats.org/officeDocument/2006/relationships" id="2147483654" r:id="R90b04d671aae40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35eef88d8d4f5a" /><Relationship Type="http://schemas.openxmlformats.org/officeDocument/2006/relationships/image" Target="/ppt/media/image.jpeg" Id="Rc3830f3b21c74c22" /><Relationship Type="http://schemas.openxmlformats.org/officeDocument/2006/relationships/image" Target="/ppt/media/image.png" Id="Rd0a375a75dc042da" /><Relationship Type="http://schemas.openxmlformats.org/officeDocument/2006/relationships/notesSlide" Target="/ppt/notesSlides/notesSlide1.xml" Id="R4f7e255c322748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f12a868c524341" /><Relationship Type="http://schemas.openxmlformats.org/officeDocument/2006/relationships/image" Target="/ppt/media/image2.jpeg" Id="Rc0ee3ab444e5423d" /><Relationship Type="http://schemas.openxmlformats.org/officeDocument/2006/relationships/notesSlide" Target="/ppt/notesSlides/notesSlide2.xml" Id="R0e1fcf58446c4f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873d1f43ec4fcb" /><Relationship Type="http://schemas.openxmlformats.org/officeDocument/2006/relationships/notesSlide" Target="/ppt/notesSlides/notesSlide3.xml" Id="R540640d7a86549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05a17d0dde4999" /><Relationship Type="http://schemas.openxmlformats.org/officeDocument/2006/relationships/notesSlide" Target="/ppt/notesSlides/notesSlide4.xml" Id="R9c44792f329545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b83e04f98747f1" /><Relationship Type="http://schemas.openxmlformats.org/officeDocument/2006/relationships/notesSlide" Target="/ppt/notesSlides/notesSlide5.xml" Id="Rddb28c7b869643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6eb07835994fc6" /><Relationship Type="http://schemas.openxmlformats.org/officeDocument/2006/relationships/image" Target="/ppt/media/image3.jpeg" Id="R27e30dff69ec48b0" /><Relationship Type="http://schemas.openxmlformats.org/officeDocument/2006/relationships/notesSlide" Target="/ppt/notesSlides/notesSlide6.xml" Id="Rfa0a158188e14a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a973d4cb214b87" /><Relationship Type="http://schemas.openxmlformats.org/officeDocument/2006/relationships/image" Target="/ppt/media/image4.jpeg" Id="Rb3e71afba49240bb" /><Relationship Type="http://schemas.openxmlformats.org/officeDocument/2006/relationships/hyperlink" Target="https://www.morey-salva.com/contacto/" TargetMode="External" Id="Rac90211991ec482f" /><Relationship Type="http://schemas.openxmlformats.org/officeDocument/2006/relationships/hyperlink" Target="https://www.morey-salva.com/" TargetMode="External" Id="R61898cf443f3475b" /><Relationship Type="http://schemas.openxmlformats.org/officeDocument/2006/relationships/notesSlide" Target="/ppt/notesSlides/notesSlide7.xml" Id="Rf74286350e154e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AC2DB-B4AB-4A7A-A705-52E4817BD9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30f3b21c74c22"/>
          <a:srcRect xmlns:a="http://schemas.openxmlformats.org/drawingml/2006/main" l="20833" t="0" r="208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A90B97-48A5-446A-B04D-AB70D94C1F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a375a75dc042da"/>
          <a:stretch xmlns:a="http://schemas.openxmlformats.org/drawingml/2006/main"/>
        </p:blipFill>
        <p:spPr>
          <a:xfrm xmlns:a="http://schemas.openxmlformats.org/drawingml/2006/main">
            <a:off x="609600" y="364808"/>
            <a:ext cx="2667000" cy="746760"/>
          </a:xfrm>
          <a:prstGeom xmlns:a="http://schemas.openxmlformats.org/drawingml/2006/main" prst="rect">
            <a:avLst/>
          </a:prstGeom>
        </p:spPr>
      </p:pic>
      <p:sp>
        <p:nvSpPr>
          <p:cNvPr id="3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F1671356-E4FE-4085-A61A-F2AC35A3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5095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4" name="Las mejores decisiones&#10;empiezan con">
            <a:extLst xmlns:a="http://schemas.openxmlformats.org/drawingml/2006/main">
              <a:ext uri="{FF2B5EF4-FFF2-40B4-BE49-F238E27FC236}">
                <a16:creationId xmlns:a16="http://schemas.microsoft.com/office/drawing/2014/main" id="{E77507DB-CB70-444F-AB86-143302D8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Las mejores decisiones</a:t>
            </a:r>
          </a:p>
          <a:p xmlns:a="http://schemas.openxmlformats.org/drawingml/2006/main">
            <a:pPr>
              <a:def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39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empiezan con</a:t>
            </a:r>
          </a:p>
        </p:txBody>
      </p:sp>
      <p:sp>
        <p:nvSpPr>
          <p:cNvPr id="5" name="un buen equipo">
            <a:extLst xmlns:a="http://schemas.openxmlformats.org/drawingml/2006/main">
              <a:ext uri="{FF2B5EF4-FFF2-40B4-BE49-F238E27FC236}">
                <a16:creationId xmlns:a16="http://schemas.microsoft.com/office/drawing/2014/main" id="{3BDE308B-4C12-478D-8D1F-68E4C427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514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4275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un buen equipo</a:t>
            </a:r>
          </a:p>
        </p:txBody>
      </p:sp>
      <p:sp>
        <p:nvSpPr>
          <p:cNvPr id="6" name="Asesoramiento jurídico, laboral, fiscal ">
            <a:extLst xmlns:a="http://schemas.openxmlformats.org/drawingml/2006/main">
              <a:ext uri="{FF2B5EF4-FFF2-40B4-BE49-F238E27FC236}">
                <a16:creationId xmlns:a16="http://schemas.microsoft.com/office/drawing/2014/main" id="{D8173E86-6761-4092-AE65-8396FFA8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Asesoramiento jurídico, laboral, fiscal y contable. Un equipo que escucha, conecta las especialidades y se implica en sus decisiones.</a:t>
            </a:r>
          </a:p>
        </p:txBody>
      </p:sp>
      <p:sp>
        <p:nvSpPr>
          <p:cNvPr id="7" name="Un equipo a su lado">
            <a:extLst xmlns:a="http://schemas.openxmlformats.org/drawingml/2006/main">
              <a:ext uri="{FF2B5EF4-FFF2-40B4-BE49-F238E27FC236}">
                <a16:creationId xmlns:a16="http://schemas.microsoft.com/office/drawing/2014/main" id="{3D9A3DDB-5C13-4A7E-BA12-6E6BA872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Un equipo a su lado</a:t>
            </a:r>
          </a:p>
        </p:txBody>
      </p:sp>
    </p:spTree>
    <p:extLst>
      <p:ext uri="{BB962C8B-B14F-4D97-AF65-F5344CB8AC3E}">
        <p14:creationId xmlns:p14="http://schemas.microsoft.com/office/powerpoint/2010/main" val="3347479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A20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EL EQUIPO QUE LE ACOMPAÑA">
            <a:extLst xmlns:a="http://schemas.openxmlformats.org/drawingml/2006/main">
              <a:ext uri="{FF2B5EF4-FFF2-40B4-BE49-F238E27FC236}">
                <a16:creationId xmlns:a16="http://schemas.microsoft.com/office/drawing/2014/main" id="{354C65E5-0F50-44C2-AC8B-BA212CE0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rPr>
              <a:t>EL EQUIPO QUE LE ACOMPAÑA</a:t>
            </a:r>
          </a:p>
        </p:txBody>
      </p:sp>
      <p:sp>
        <p:nvSpPr>
          <p:cNvPr id="2" name="El valor está&#10;en las personas">
            <a:extLst xmlns:a="http://schemas.openxmlformats.org/drawingml/2006/main">
              <a:ext uri="{FF2B5EF4-FFF2-40B4-BE49-F238E27FC236}">
                <a16:creationId xmlns:a16="http://schemas.microsoft.com/office/drawing/2014/main" id="{F532F3E3-FFF1-4810-951A-385597DD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El valor está</a:t>
            </a:r>
          </a:p>
          <a:p xmlns:a="http://schemas.openxmlformats.org/drawingml/2006/main">
            <a:pPr>
              <a:def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en las personas</a:t>
            </a:r>
          </a:p>
        </p:txBody>
      </p:sp>
      <p:sp>
        <p:nvSpPr>
          <p:cNvPr id="3" name="Y en cómo trabajan juntas">
            <a:extLst xmlns:a="http://schemas.openxmlformats.org/drawingml/2006/main">
              <a:ext uri="{FF2B5EF4-FFF2-40B4-BE49-F238E27FC236}">
                <a16:creationId xmlns:a16="http://schemas.microsoft.com/office/drawing/2014/main" id="{02DE5240-80BE-4E66-825B-ECAE3487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857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pPr>
            <a:r>
              <a:rPr sz="2700" b="0">
                <a:solidFill>
                  <a:srgbClr val="CBB5E1"/>
                </a:solidFill>
                <a:latin typeface="Nimbus Sans"/>
                <a:ea typeface="Nimbus Sans"/>
                <a:cs typeface="Nimbus Sans"/>
              </a:rPr>
              <a:t>Y en cómo trabajan juntas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CEC1B-4EC8-46A1-A02F-76DF0EC90A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ee3ab444e5423d"/>
          <a:srcRect xmlns:a="http://schemas.openxmlformats.org/drawingml/2006/main" l="0" t="26500" r="0" b="26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476625"/>
            <a:ext cx="4762500" cy="2238375"/>
          </a:xfrm>
          <a:prstGeom xmlns:a="http://schemas.openxmlformats.org/drawingml/2006/main" prst="rect">
            <a:avLst/>
          </a:prstGeom>
        </p:spPr>
      </p:pic>
      <p:sp>
        <p:nvSpPr>
          <p:cNvPr id="5" name="Imagen conceptual">
            <a:extLst xmlns:a="http://schemas.openxmlformats.org/drawingml/2006/main">
              <a:ext uri="{FF2B5EF4-FFF2-40B4-BE49-F238E27FC236}">
                <a16:creationId xmlns:a16="http://schemas.microsoft.com/office/drawing/2014/main" id="{51CC0B48-4D92-41C8-BEC8-442F5158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Imagen conceptual</a:t>
            </a:r>
          </a:p>
        </p:txBody>
      </p:sp>
      <p:sp>
        <p:nvSpPr>
          <p:cNvPr id="6" name="Abogados">
            <a:extLst xmlns:a="http://schemas.openxmlformats.org/drawingml/2006/main">
              <a:ext uri="{FF2B5EF4-FFF2-40B4-BE49-F238E27FC236}">
                <a16:creationId xmlns:a16="http://schemas.microsoft.com/office/drawing/2014/main" id="{B7152E57-583B-4E84-A23A-6A1BEB9F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12395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Abogados</a:t>
            </a:r>
          </a:p>
        </p:txBody>
      </p:sp>
      <p:sp>
        <p:nvSpPr>
          <p:cNvPr id="7" name="Criterio jurídico para prevenir conflict">
            <a:extLst xmlns:a="http://schemas.openxmlformats.org/drawingml/2006/main">
              <a:ext uri="{FF2B5EF4-FFF2-40B4-BE49-F238E27FC236}">
                <a16:creationId xmlns:a16="http://schemas.microsoft.com/office/drawing/2014/main" id="{90B13650-9CA5-4F28-BE4D-7DAD93DB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33525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rPr>
              <a:t>Criterio jurídico para prevenir conflictos, estructurar operaciones y defender sus intereses.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CAA89-944A-4C4A-AD98-F95FF6A9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384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466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Graduados sociales">
            <a:extLst xmlns:a="http://schemas.openxmlformats.org/drawingml/2006/main">
              <a:ext uri="{FF2B5EF4-FFF2-40B4-BE49-F238E27FC236}">
                <a16:creationId xmlns:a16="http://schemas.microsoft.com/office/drawing/2014/main" id="{0315336B-495C-4092-9707-40E3664D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05125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Graduados sociales</a:t>
            </a:r>
          </a:p>
        </p:txBody>
      </p:sp>
      <p:sp>
        <p:nvSpPr>
          <p:cNvPr id="10" name="Relaciones laborales y Seguridad Social,">
            <a:extLst xmlns:a="http://schemas.openxmlformats.org/drawingml/2006/main">
              <a:ext uri="{FF2B5EF4-FFF2-40B4-BE49-F238E27FC236}">
                <a16:creationId xmlns:a16="http://schemas.microsoft.com/office/drawing/2014/main" id="{B8B56D77-FB10-4F11-AA54-CB21C71C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1470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rPr>
              <a:t>Relaciones laborales y Seguridad Social, desde la gestión cotidiana hasta la defensa especializada.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4F510-E6FC-46CE-80D1-6E72C745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196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466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écnicos tributarios">
            <a:extLst xmlns:a="http://schemas.openxmlformats.org/drawingml/2006/main">
              <a:ext uri="{FF2B5EF4-FFF2-40B4-BE49-F238E27FC236}">
                <a16:creationId xmlns:a16="http://schemas.microsoft.com/office/drawing/2014/main" id="{C9B3572F-477E-49FF-A4C1-D3BC50CF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863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Técnicos tributarios</a:t>
            </a:r>
          </a:p>
        </p:txBody>
      </p:sp>
      <p:sp>
        <p:nvSpPr>
          <p:cNvPr id="13" name="Rigor fiscal y contable para atender sus">
            <a:extLst xmlns:a="http://schemas.openxmlformats.org/drawingml/2006/main">
              <a:ext uri="{FF2B5EF4-FFF2-40B4-BE49-F238E27FC236}">
                <a16:creationId xmlns:a16="http://schemas.microsoft.com/office/drawing/2014/main" id="{6F530B94-FA40-485F-A5D0-759E8BB5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95875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D0C4DA"/>
                </a:solidFill>
                <a:latin typeface="Nimbus Sans"/>
                <a:ea typeface="Nimbus Sans"/>
                <a:cs typeface="Nimbus Sans"/>
              </a:rPr>
              <a:t>Rigor fiscal y contable para atender sus obligaciones y apoyar la planificación de su actividad.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F34E38-7424-47E6-9FAC-493DA768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466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04868A87-E0DB-410E-A511-1784231C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16" name="02">
            <a:extLst xmlns:a="http://schemas.openxmlformats.org/drawingml/2006/main">
              <a:ext uri="{FF2B5EF4-FFF2-40B4-BE49-F238E27FC236}">
                <a16:creationId xmlns:a16="http://schemas.microsoft.com/office/drawing/2014/main" id="{504602B9-2880-4452-9688-6D0AE289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C0B5C9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254221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ESPECIALIDADES QUE SE COMPLEMENTAN">
            <a:extLst xmlns:a="http://schemas.openxmlformats.org/drawingml/2006/main">
              <a:ext uri="{FF2B5EF4-FFF2-40B4-BE49-F238E27FC236}">
                <a16:creationId xmlns:a16="http://schemas.microsoft.com/office/drawing/2014/main" id="{6A450794-C051-4EB4-9373-99C85FF4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ESPECIALIDADES QUE SE COMPLEMENTAN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7E80D-EFEB-4ACF-AC07-74910180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5124450" cy="468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JURÍDICO">
            <a:extLst xmlns:a="http://schemas.openxmlformats.org/drawingml/2006/main">
              <a:ext uri="{FF2B5EF4-FFF2-40B4-BE49-F238E27FC236}">
                <a16:creationId xmlns:a16="http://schemas.microsoft.com/office/drawing/2014/main" id="{AF2BF280-6D39-405F-A693-8DF4BCA3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3049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JURÍDICO</a:t>
            </a:r>
          </a:p>
        </p:txBody>
      </p:sp>
      <p:sp>
        <p:nvSpPr>
          <p:cNvPr id="4" name="Defender sus intereses.&#10;Anticipar los ri">
            <a:extLst xmlns:a="http://schemas.openxmlformats.org/drawingml/2006/main">
              <a:ext uri="{FF2B5EF4-FFF2-40B4-BE49-F238E27FC236}">
                <a16:creationId xmlns:a16="http://schemas.microsoft.com/office/drawing/2014/main" id="{6EF31FEB-DA2B-4355-8B5B-9617F4F0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71650"/>
            <a:ext cx="4476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Defender sus intereses.</a:t>
            </a:r>
          </a:p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Anticipar los riesgos.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3483D-9A76-491D-B915-0B1C04FB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051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Derecho civil, familia y sucesiones">
            <a:extLst xmlns:a="http://schemas.openxmlformats.org/drawingml/2006/main">
              <a:ext uri="{FF2B5EF4-FFF2-40B4-BE49-F238E27FC236}">
                <a16:creationId xmlns:a16="http://schemas.microsoft.com/office/drawing/2014/main" id="{DC6C171C-9823-49D5-8D63-8642DAF9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194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Derecho civil, familia y sucesiones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962DA-67B3-4EC6-BA57-7CB18C3F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956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ercantil, societario y operaciones empr">
            <a:extLst xmlns:a="http://schemas.openxmlformats.org/drawingml/2006/main">
              <a:ext uri="{FF2B5EF4-FFF2-40B4-BE49-F238E27FC236}">
                <a16:creationId xmlns:a16="http://schemas.microsoft.com/office/drawing/2014/main" id="{1E44454D-FC31-4B8B-B381-24287247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099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Mercantil, societario y operaciones empresariales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AA5F2-398C-4C8F-A3D5-8FC4C204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8620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Arrendamientos y reclamaciones">
            <a:extLst xmlns:a="http://schemas.openxmlformats.org/drawingml/2006/main">
              <a:ext uri="{FF2B5EF4-FFF2-40B4-BE49-F238E27FC236}">
                <a16:creationId xmlns:a16="http://schemas.microsoft.com/office/drawing/2014/main" id="{40098F9D-84FE-4E2A-9758-04228CF2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0047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Arrendamientos y reclamaciones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262FD-6C1F-42C6-934C-E70ACB4D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7672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erecho administrativo y penal">
            <a:extLst xmlns:a="http://schemas.openxmlformats.org/drawingml/2006/main">
              <a:ext uri="{FF2B5EF4-FFF2-40B4-BE49-F238E27FC236}">
                <a16:creationId xmlns:a16="http://schemas.microsoft.com/office/drawing/2014/main" id="{D8E5CCEE-E3EE-4367-989A-EF1D51C4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1910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Derecho administrativo y penal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79D74A-EB22-42CD-935F-2924B516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672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Procedimientos judiciales y arbitraje">
            <a:extLst xmlns:a="http://schemas.openxmlformats.org/drawingml/2006/main">
              <a:ext uri="{FF2B5EF4-FFF2-40B4-BE49-F238E27FC236}">
                <a16:creationId xmlns:a16="http://schemas.microsoft.com/office/drawing/2014/main" id="{93A9ACBA-44E4-4760-A18C-5D6B5302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5815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Procedimientos judiciales y arbitraje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9B4C35-57A3-4BF1-AA14-E6B30BA0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577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rotección de datos y propiedad intelect">
            <a:extLst xmlns:a="http://schemas.openxmlformats.org/drawingml/2006/main">
              <a:ext uri="{FF2B5EF4-FFF2-40B4-BE49-F238E27FC236}">
                <a16:creationId xmlns:a16="http://schemas.microsoft.com/office/drawing/2014/main" id="{73A7813E-E6AD-4AC7-BA15-31B4054C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9720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Protección de datos y propiedad intelectual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FF668-88E8-4BEC-A3A4-6ADF8A92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047750"/>
            <a:ext cx="5124450" cy="468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LABORAL">
            <a:extLst xmlns:a="http://schemas.openxmlformats.org/drawingml/2006/main">
              <a:ext uri="{FF2B5EF4-FFF2-40B4-BE49-F238E27FC236}">
                <a16:creationId xmlns:a16="http://schemas.microsoft.com/office/drawing/2014/main" id="{60B9F38A-E064-489C-9AE9-B02F4A9C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3049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LABORAL</a:t>
            </a:r>
          </a:p>
        </p:txBody>
      </p:sp>
      <p:sp>
        <p:nvSpPr>
          <p:cNvPr id="19" name="Personas y empresa.&#10;En la misma direcció">
            <a:extLst xmlns:a="http://schemas.openxmlformats.org/drawingml/2006/main">
              <a:ext uri="{FF2B5EF4-FFF2-40B4-BE49-F238E27FC236}">
                <a16:creationId xmlns:a16="http://schemas.microsoft.com/office/drawing/2014/main" id="{DFB62B8F-C3BE-4626-BAB1-0016369A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71650"/>
            <a:ext cx="4476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Personas y empresa.</a:t>
            </a:r>
          </a:p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En la misma dirección.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F810D9-2788-4992-943D-D3408EC2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1051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Nóminas y seguros sociales">
            <a:extLst xmlns:a="http://schemas.openxmlformats.org/drawingml/2006/main">
              <a:ext uri="{FF2B5EF4-FFF2-40B4-BE49-F238E27FC236}">
                <a16:creationId xmlns:a16="http://schemas.microsoft.com/office/drawing/2014/main" id="{16594CFD-83D9-4EF0-AF2A-30BE5FDC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0194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Nóminas y seguros sociales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F130E1-5875-4A68-80D4-DF2F3409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4956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Contratos, altas y bajas">
            <a:extLst xmlns:a="http://schemas.openxmlformats.org/drawingml/2006/main">
              <a:ext uri="{FF2B5EF4-FFF2-40B4-BE49-F238E27FC236}">
                <a16:creationId xmlns:a16="http://schemas.microsoft.com/office/drawing/2014/main" id="{E4F086BB-9D16-44ED-AD8E-CEAD85D4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099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Contratos, altas y bajas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0F72B7-ED96-4DD9-B8F6-EE3E6FC8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88620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Despidos y extinciones">
            <a:extLst xmlns:a="http://schemas.openxmlformats.org/drawingml/2006/main">
              <a:ext uri="{FF2B5EF4-FFF2-40B4-BE49-F238E27FC236}">
                <a16:creationId xmlns:a16="http://schemas.microsoft.com/office/drawing/2014/main" id="{A1974D87-C54A-4F13-96B6-9A8D239A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80047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Despidos y extinciones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4FC585-F285-41E1-BFF4-6B1BCCCE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27672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Inspecciones y auditorías laborales">
            <a:extLst xmlns:a="http://schemas.openxmlformats.org/drawingml/2006/main">
              <a:ext uri="{FF2B5EF4-FFF2-40B4-BE49-F238E27FC236}">
                <a16:creationId xmlns:a16="http://schemas.microsoft.com/office/drawing/2014/main" id="{445A63A4-5DAE-45CA-AE66-9616868F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910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Inspecciones y auditorías laborales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89B273-CD2C-497C-9292-458E1ED9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6672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Conciliaciones y procedimientos sociales">
            <a:extLst xmlns:a="http://schemas.openxmlformats.org/drawingml/2006/main">
              <a:ext uri="{FF2B5EF4-FFF2-40B4-BE49-F238E27FC236}">
                <a16:creationId xmlns:a16="http://schemas.microsoft.com/office/drawing/2014/main" id="{F97F5E78-2031-49C3-A54C-4E8B339F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5815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Conciliaciones y procedimientos sociales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51A773-89D7-478C-95A4-45448F8F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0577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ensiones y prestaciones">
            <a:extLst xmlns:a="http://schemas.openxmlformats.org/drawingml/2006/main">
              <a:ext uri="{FF2B5EF4-FFF2-40B4-BE49-F238E27FC236}">
                <a16:creationId xmlns:a16="http://schemas.microsoft.com/office/drawing/2014/main" id="{AFC3C60B-CC2D-4639-8ED4-93F00CA9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9720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Pensiones y prestaciones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FC579A-8830-4F3F-872C-697EAACE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99C5CA5F-52A6-4350-B2EB-CB4E6CB7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34" name="03">
            <a:extLst xmlns:a="http://schemas.openxmlformats.org/drawingml/2006/main">
              <a:ext uri="{FF2B5EF4-FFF2-40B4-BE49-F238E27FC236}">
                <a16:creationId xmlns:a16="http://schemas.microsoft.com/office/drawing/2014/main" id="{AE2DD624-78A4-46A8-B447-DC7AC7EF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93471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ESPECIALIDADES QUE SE COMPLEMENTAN">
            <a:extLst xmlns:a="http://schemas.openxmlformats.org/drawingml/2006/main">
              <a:ext uri="{FF2B5EF4-FFF2-40B4-BE49-F238E27FC236}">
                <a16:creationId xmlns:a16="http://schemas.microsoft.com/office/drawing/2014/main" id="{7D603878-C6C4-4A01-831D-7B622557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ESPECIALIDADES QUE SE COMPLEMENTAN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6BA5E-CBF4-4C81-97F0-AAB86E46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5124450" cy="468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8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FISCAL">
            <a:extLst xmlns:a="http://schemas.openxmlformats.org/drawingml/2006/main">
              <a:ext uri="{FF2B5EF4-FFF2-40B4-BE49-F238E27FC236}">
                <a16:creationId xmlns:a16="http://schemas.microsoft.com/office/drawing/2014/main" id="{7356D542-0039-488B-9A3B-D19E7A4A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3049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FISCAL</a:t>
            </a:r>
          </a:p>
        </p:txBody>
      </p:sp>
      <p:sp>
        <p:nvSpPr>
          <p:cNvPr id="4" name="Cumplir hoy.&#10;Planificar el mañana.">
            <a:extLst xmlns:a="http://schemas.openxmlformats.org/drawingml/2006/main">
              <a:ext uri="{FF2B5EF4-FFF2-40B4-BE49-F238E27FC236}">
                <a16:creationId xmlns:a16="http://schemas.microsoft.com/office/drawing/2014/main" id="{28796384-CDFF-4CBC-979D-0E22296B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71650"/>
            <a:ext cx="4476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Cumplir hoy.</a:t>
            </a:r>
          </a:p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Planificar el mañana.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BF81F-7826-4B4D-98A8-FB268A85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051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VA, IRPF e Impuesto sobre Sociedades">
            <a:extLst xmlns:a="http://schemas.openxmlformats.org/drawingml/2006/main">
              <a:ext uri="{FF2B5EF4-FFF2-40B4-BE49-F238E27FC236}">
                <a16:creationId xmlns:a16="http://schemas.microsoft.com/office/drawing/2014/main" id="{4D4B5F5C-6D55-4BE3-9658-90288D3F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194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IVA, IRPF e Impuesto sobre Sociedades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98C44-B208-4E98-9AF0-33EDEB4E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956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Fiscalidad de no residentes">
            <a:extLst xmlns:a="http://schemas.openxmlformats.org/drawingml/2006/main">
              <a:ext uri="{FF2B5EF4-FFF2-40B4-BE49-F238E27FC236}">
                <a16:creationId xmlns:a16="http://schemas.microsoft.com/office/drawing/2014/main" id="{71CA430B-94A6-4511-AEF1-A9EBF1FE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099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Fiscalidad de no residentes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BB4B22-5564-4775-A0B7-990EB44E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8620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Planificación fiscal">
            <a:extLst xmlns:a="http://schemas.openxmlformats.org/drawingml/2006/main">
              <a:ext uri="{FF2B5EF4-FFF2-40B4-BE49-F238E27FC236}">
                <a16:creationId xmlns:a16="http://schemas.microsoft.com/office/drawing/2014/main" id="{6516577D-0BA8-436A-8680-8AF72788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0047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Planificación fiscal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675EF-32E0-46EC-8F5F-0C2D4CB0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7672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Constitución y transformación de socieda">
            <a:extLst xmlns:a="http://schemas.openxmlformats.org/drawingml/2006/main">
              <a:ext uri="{FF2B5EF4-FFF2-40B4-BE49-F238E27FC236}">
                <a16:creationId xmlns:a16="http://schemas.microsoft.com/office/drawing/2014/main" id="{440AF042-BFF0-44E9-B39D-EA70AF57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1910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Constitución y transformación de sociedades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A45F04-E687-459E-B070-378CED30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672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nspecciones tributarias">
            <a:extLst xmlns:a="http://schemas.openxmlformats.org/drawingml/2006/main">
              <a:ext uri="{FF2B5EF4-FFF2-40B4-BE49-F238E27FC236}">
                <a16:creationId xmlns:a16="http://schemas.microsoft.com/office/drawing/2014/main" id="{88C37106-AA5B-4D76-A262-7533D0031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5815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Inspecciones tributarias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D5475-E82D-4963-AF49-A68279F7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577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Alegaciones y recursos tributarios">
            <a:extLst xmlns:a="http://schemas.openxmlformats.org/drawingml/2006/main">
              <a:ext uri="{FF2B5EF4-FFF2-40B4-BE49-F238E27FC236}">
                <a16:creationId xmlns:a16="http://schemas.microsoft.com/office/drawing/2014/main" id="{7E3A00A7-E847-4BD2-8106-331AF6A8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9720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Alegaciones y recursos tributarios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98969-A24E-45CA-9B0B-DE71FC1C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047750"/>
            <a:ext cx="5124450" cy="468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8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CONTABLE">
            <a:extLst xmlns:a="http://schemas.openxmlformats.org/drawingml/2006/main">
              <a:ext uri="{FF2B5EF4-FFF2-40B4-BE49-F238E27FC236}">
                <a16:creationId xmlns:a16="http://schemas.microsoft.com/office/drawing/2014/main" id="{C0425A03-AE4B-4C12-A244-FB8CBC7B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30492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CONTABLE</a:t>
            </a:r>
          </a:p>
        </p:txBody>
      </p:sp>
      <p:sp>
        <p:nvSpPr>
          <p:cNvPr id="19" name="Las cuentas claras.&#10;Las decisiones tambi">
            <a:extLst xmlns:a="http://schemas.openxmlformats.org/drawingml/2006/main">
              <a:ext uri="{FF2B5EF4-FFF2-40B4-BE49-F238E27FC236}">
                <a16:creationId xmlns:a16="http://schemas.microsoft.com/office/drawing/2014/main" id="{F91C600C-4073-4A13-A07F-2026A647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771650"/>
            <a:ext cx="4476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Las cuentas claras.</a:t>
            </a:r>
          </a:p>
          <a:p xmlns:a="http://schemas.openxmlformats.org/drawingml/2006/main">
            <a:pPr>
              <a:def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77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Las decisiones también.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FEE8D-AB4D-45FD-B865-4F8F128E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1051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Contabilidad general y planificación">
            <a:extLst xmlns:a="http://schemas.openxmlformats.org/drawingml/2006/main">
              <a:ext uri="{FF2B5EF4-FFF2-40B4-BE49-F238E27FC236}">
                <a16:creationId xmlns:a16="http://schemas.microsoft.com/office/drawing/2014/main" id="{8CAB5B3D-5827-41BF-8B29-BFBAF0EB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0194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Contabilidad general y planificación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50CDC6-212F-4A3E-837B-5B6BAF5DC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4956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Balances y cuentas de resultados">
            <a:extLst xmlns:a="http://schemas.openxmlformats.org/drawingml/2006/main">
              <a:ext uri="{FF2B5EF4-FFF2-40B4-BE49-F238E27FC236}">
                <a16:creationId xmlns:a16="http://schemas.microsoft.com/office/drawing/2014/main" id="{66E42DE7-307A-46CB-BA8C-100CA4BE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099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Balances y cuentas de resultados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FB158E-6C43-4824-AC25-D8157C75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88620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Análisis financieros">
            <a:extLst xmlns:a="http://schemas.openxmlformats.org/drawingml/2006/main">
              <a:ext uri="{FF2B5EF4-FFF2-40B4-BE49-F238E27FC236}">
                <a16:creationId xmlns:a16="http://schemas.microsoft.com/office/drawing/2014/main" id="{F7200A02-96E1-4B62-86A1-272EB78F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80047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Análisis financieros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0B5B43-9961-412F-BBAA-560F06AD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27672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Libros oficiales y cuentas anuales">
            <a:extLst xmlns:a="http://schemas.openxmlformats.org/drawingml/2006/main">
              <a:ext uri="{FF2B5EF4-FFF2-40B4-BE49-F238E27FC236}">
                <a16:creationId xmlns:a16="http://schemas.microsoft.com/office/drawing/2014/main" id="{2FBC60A8-1F92-4C2F-8B9E-E773F265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910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Libros oficiales y cuentas anuales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A564CA-2BC5-4B84-93B0-4AD82CDE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667250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Actualización de contabilidades">
            <a:extLst xmlns:a="http://schemas.openxmlformats.org/drawingml/2006/main">
              <a:ext uri="{FF2B5EF4-FFF2-40B4-BE49-F238E27FC236}">
                <a16:creationId xmlns:a16="http://schemas.microsoft.com/office/drawing/2014/main" id="{82B5335F-49E9-4DED-83F4-9CDCD5F0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581525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Actualización de contabilidades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4C3407-0E0F-45D8-B41F-8FA2A01B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057775"/>
            <a:ext cx="47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638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rogramas de gestión contable">
            <a:extLst xmlns:a="http://schemas.openxmlformats.org/drawingml/2006/main">
              <a:ext uri="{FF2B5EF4-FFF2-40B4-BE49-F238E27FC236}">
                <a16:creationId xmlns:a16="http://schemas.microsoft.com/office/drawing/2014/main" id="{712795F1-C3FF-4623-82F6-E75EB8C7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9720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Programas de gestión contable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002CD3-5B40-4B82-BCAB-60EA0F50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11A179DE-CB28-4A4D-83DD-9CA1FF53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34" name="04">
            <a:extLst xmlns:a="http://schemas.openxmlformats.org/drawingml/2006/main">
              <a:ext uri="{FF2B5EF4-FFF2-40B4-BE49-F238E27FC236}">
                <a16:creationId xmlns:a16="http://schemas.microsoft.com/office/drawing/2014/main" id="{8687EE45-0C95-43A7-BB69-6A2E76E5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68630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CADA CLIENTE, SU CONTEXTO">
            <a:extLst xmlns:a="http://schemas.openxmlformats.org/drawingml/2006/main">
              <a:ext uri="{FF2B5EF4-FFF2-40B4-BE49-F238E27FC236}">
                <a16:creationId xmlns:a16="http://schemas.microsoft.com/office/drawing/2014/main" id="{E200F24D-0006-4896-89A3-E192A464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CADA CLIENTE, SU CONTEXTO</a:t>
            </a:r>
          </a:p>
        </p:txBody>
      </p:sp>
      <p:sp>
        <p:nvSpPr>
          <p:cNvPr id="2" name="Cada cliente, su propia perspectiva">
            <a:extLst xmlns:a="http://schemas.openxmlformats.org/drawingml/2006/main">
              <a:ext uri="{FF2B5EF4-FFF2-40B4-BE49-F238E27FC236}">
                <a16:creationId xmlns:a16="http://schemas.microsoft.com/office/drawing/2014/main" id="{E49DFE26-0A7C-44B3-AFB7-DB43538D8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47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345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Cada cliente, su propia perspectiva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FCFA7-03B6-47DA-A310-4A7C27A9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34099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257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mpresas">
            <a:extLst xmlns:a="http://schemas.openxmlformats.org/drawingml/2006/main">
              <a:ext uri="{FF2B5EF4-FFF2-40B4-BE49-F238E27FC236}">
                <a16:creationId xmlns:a16="http://schemas.microsoft.com/office/drawing/2014/main" id="{11025DC6-7832-4BF4-8E55-91774CC6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Empresas</a:t>
            </a:r>
          </a:p>
        </p:txBody>
      </p:sp>
      <p:sp>
        <p:nvSpPr>
          <p:cNvPr id="5" name="Usted se centra en su negocio. Nosotros ">
            <a:extLst xmlns:a="http://schemas.openxmlformats.org/drawingml/2006/main">
              <a:ext uri="{FF2B5EF4-FFF2-40B4-BE49-F238E27FC236}">
                <a16:creationId xmlns:a16="http://schemas.microsoft.com/office/drawing/2014/main" id="{E5533DA4-A2AC-40F6-93E4-26E78E61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2099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Usted se centra en su negocio. Nosotros le ayudamos a cuidarlo.</a:t>
            </a:r>
          </a:p>
        </p:txBody>
      </p:sp>
      <p:sp>
        <p:nvSpPr>
          <p:cNvPr id="6" name="Gestión fiscal, laboral y contable coord">
            <a:extLst xmlns:a="http://schemas.openxmlformats.org/drawingml/2006/main">
              <a:ext uri="{FF2B5EF4-FFF2-40B4-BE49-F238E27FC236}">
                <a16:creationId xmlns:a16="http://schemas.microsoft.com/office/drawing/2014/main" id="{A4509F42-1A0F-431C-90F2-3ED1965B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Gestión fiscal, laboral y contable coordinada</a:t>
            </a:r>
          </a:p>
        </p:txBody>
      </p:sp>
      <p:sp>
        <p:nvSpPr>
          <p:cNvPr id="7" name="Asesoramiento jurídico y societario">
            <a:extLst xmlns:a="http://schemas.openxmlformats.org/drawingml/2006/main">
              <a:ext uri="{FF2B5EF4-FFF2-40B4-BE49-F238E27FC236}">
                <a16:creationId xmlns:a16="http://schemas.microsoft.com/office/drawing/2014/main" id="{4B46482A-4786-4300-8C06-27DCD453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Asesoramiento jurídico y societario</a:t>
            </a:r>
          </a:p>
        </p:txBody>
      </p:sp>
      <p:sp>
        <p:nvSpPr>
          <p:cNvPr id="8" name="Defensa ante conflictos e inspecciones">
            <a:extLst xmlns:a="http://schemas.openxmlformats.org/drawingml/2006/main">
              <a:ext uri="{FF2B5EF4-FFF2-40B4-BE49-F238E27FC236}">
                <a16:creationId xmlns:a16="http://schemas.microsoft.com/office/drawing/2014/main" id="{6E4062E6-7989-4C31-BA49-B8B0EB04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Defensa ante conflictos e inspecciones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6E5A9C-9DC1-4A54-89D7-FB6B1968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143125"/>
            <a:ext cx="34099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257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Autónomos">
            <a:extLst xmlns:a="http://schemas.openxmlformats.org/drawingml/2006/main">
              <a:ext uri="{FF2B5EF4-FFF2-40B4-BE49-F238E27FC236}">
                <a16:creationId xmlns:a16="http://schemas.microsoft.com/office/drawing/2014/main" id="{9A406CEC-3F44-4245-BE91-0A07FB8D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0030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Autónomos</a:t>
            </a:r>
          </a:p>
        </p:txBody>
      </p:sp>
      <p:sp>
        <p:nvSpPr>
          <p:cNvPr id="11" name="Su proyecto merece un respaldo profesion">
            <a:extLst xmlns:a="http://schemas.openxmlformats.org/drawingml/2006/main">
              <a:ext uri="{FF2B5EF4-FFF2-40B4-BE49-F238E27FC236}">
                <a16:creationId xmlns:a16="http://schemas.microsoft.com/office/drawing/2014/main" id="{7ED4BBFA-C63B-4184-AB71-8B0405B3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048000"/>
            <a:ext cx="32099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Su proyecto merece un respaldo profesional.</a:t>
            </a:r>
          </a:p>
        </p:txBody>
      </p:sp>
      <p:sp>
        <p:nvSpPr>
          <p:cNvPr id="12" name="Obligaciones fiscales y contabilidad">
            <a:extLst xmlns:a="http://schemas.openxmlformats.org/drawingml/2006/main">
              <a:ext uri="{FF2B5EF4-FFF2-40B4-BE49-F238E27FC236}">
                <a16:creationId xmlns:a16="http://schemas.microsoft.com/office/drawing/2014/main" id="{D0F872FE-50E8-4B4C-8EDA-C2F01E60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33387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Obligaciones fiscales y contabilidad</a:t>
            </a:r>
          </a:p>
        </p:txBody>
      </p:sp>
      <p:sp>
        <p:nvSpPr>
          <p:cNvPr id="13" name="Contratación y gestión laboral si tiene ">
            <a:extLst xmlns:a="http://schemas.openxmlformats.org/drawingml/2006/main">
              <a:ext uri="{FF2B5EF4-FFF2-40B4-BE49-F238E27FC236}">
                <a16:creationId xmlns:a16="http://schemas.microsoft.com/office/drawing/2014/main" id="{8F5CB71D-1A54-420F-9774-DD7076CE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857750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Contratación y gestión laboral si tiene personal</a:t>
            </a:r>
          </a:p>
        </p:txBody>
      </p:sp>
      <p:sp>
        <p:nvSpPr>
          <p:cNvPr id="14" name="Contratos, reclamaciones y asesoramiento">
            <a:extLst xmlns:a="http://schemas.openxmlformats.org/drawingml/2006/main">
              <a:ext uri="{FF2B5EF4-FFF2-40B4-BE49-F238E27FC236}">
                <a16:creationId xmlns:a16="http://schemas.microsoft.com/office/drawing/2014/main" id="{4C5E470E-1019-4594-8AA1-BB1CCC8F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38162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Contratos, reclamaciones y asesoramiento jurídico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ED87B-3D37-4501-9516-4CEEC1EE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43125"/>
            <a:ext cx="34099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257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articulares">
            <a:extLst xmlns:a="http://schemas.openxmlformats.org/drawingml/2006/main">
              <a:ext uri="{FF2B5EF4-FFF2-40B4-BE49-F238E27FC236}">
                <a16:creationId xmlns:a16="http://schemas.microsoft.com/office/drawing/2014/main" id="{197E4D0C-9D5E-454C-BC45-DCF55F47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40030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240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Particulares</a:t>
            </a:r>
          </a:p>
        </p:txBody>
      </p:sp>
      <p:sp>
        <p:nvSpPr>
          <p:cNvPr id="17" name="Hay asuntos personales que merecen espec">
            <a:extLst xmlns:a="http://schemas.openxmlformats.org/drawingml/2006/main">
              <a:ext uri="{FF2B5EF4-FFF2-40B4-BE49-F238E27FC236}">
                <a16:creationId xmlns:a16="http://schemas.microsoft.com/office/drawing/2014/main" id="{1F668696-AF94-45FB-BF15-BBDB68B9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048000"/>
            <a:ext cx="32099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Hay asuntos personales que merecen especial cuidado.</a:t>
            </a:r>
          </a:p>
        </p:txBody>
      </p:sp>
      <p:sp>
        <p:nvSpPr>
          <p:cNvPr id="18" name="Herencias, familia y arrendamientos">
            <a:extLst xmlns:a="http://schemas.openxmlformats.org/drawingml/2006/main">
              <a:ext uri="{FF2B5EF4-FFF2-40B4-BE49-F238E27FC236}">
                <a16:creationId xmlns:a16="http://schemas.microsoft.com/office/drawing/2014/main" id="{1834BF0A-51E1-4DBC-8FB2-8C992F16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3387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Herencias, familia y arrendamientos</a:t>
            </a:r>
          </a:p>
        </p:txBody>
      </p:sp>
      <p:sp>
        <p:nvSpPr>
          <p:cNvPr id="19" name="Fiscalidad personal y de no residentes">
            <a:extLst xmlns:a="http://schemas.openxmlformats.org/drawingml/2006/main">
              <a:ext uri="{FF2B5EF4-FFF2-40B4-BE49-F238E27FC236}">
                <a16:creationId xmlns:a16="http://schemas.microsoft.com/office/drawing/2014/main" id="{E99D2BC7-79BF-4359-A13A-5D2C3E8E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857750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Fiscalidad personal y de no residentes</a:t>
            </a:r>
          </a:p>
        </p:txBody>
      </p:sp>
      <p:sp>
        <p:nvSpPr>
          <p:cNvPr id="20" name="Defensa de sus derechos y reclamaciones">
            <a:extLst xmlns:a="http://schemas.openxmlformats.org/drawingml/2006/main">
              <a:ext uri="{FF2B5EF4-FFF2-40B4-BE49-F238E27FC236}">
                <a16:creationId xmlns:a16="http://schemas.microsoft.com/office/drawing/2014/main" id="{595A66AF-78C7-4EAA-B450-70DBBB69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381625"/>
            <a:ext cx="3209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Defensa de sus derechos y reclamaciones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E0F260-7F1F-4EE0-9318-F4020039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CEC9506F-5DFE-477F-9F8B-2D4295D9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23" name="05">
            <a:extLst xmlns:a="http://schemas.openxmlformats.org/drawingml/2006/main">
              <a:ext uri="{FF2B5EF4-FFF2-40B4-BE49-F238E27FC236}">
                <a16:creationId xmlns:a16="http://schemas.microsoft.com/office/drawing/2014/main" id="{DCCB34C5-45B7-4ABC-B34B-48A35DB5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237657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3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NUESTRA FORMA DE TRABAJAR">
            <a:extLst xmlns:a="http://schemas.openxmlformats.org/drawingml/2006/main">
              <a:ext uri="{FF2B5EF4-FFF2-40B4-BE49-F238E27FC236}">
                <a16:creationId xmlns:a16="http://schemas.microsoft.com/office/drawing/2014/main" id="{6ED92C5A-847F-4355-A519-9359F15F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NUESTRA FORMA DE TRABAJAR</a:t>
            </a:r>
          </a:p>
        </p:txBody>
      </p:sp>
      <p:sp>
        <p:nvSpPr>
          <p:cNvPr id="2" name="La confianza se construye&#10;paso a paso">
            <a:extLst xmlns:a="http://schemas.openxmlformats.org/drawingml/2006/main">
              <a:ext uri="{FF2B5EF4-FFF2-40B4-BE49-F238E27FC236}">
                <a16:creationId xmlns:a16="http://schemas.microsoft.com/office/drawing/2014/main" id="{2D51D0CD-27F1-42BC-B309-EBAB8855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6572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La confianza se construye</a:t>
            </a:r>
          </a:p>
          <a:p xmlns:a="http://schemas.openxmlformats.org/drawingml/2006/main">
            <a:pPr>
              <a:def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3600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paso a paso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84B7B-90C7-4974-989E-2A1CE7CC53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30dff69ec48b0"/>
          <a:srcRect xmlns:a="http://schemas.openxmlformats.org/drawingml/2006/main" l="0" t="20663" r="0" b="20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48600" y="800100"/>
            <a:ext cx="3733800" cy="2190750"/>
          </a:xfrm>
          <a:prstGeom xmlns:a="http://schemas.openxmlformats.org/drawingml/2006/main" prst="rect">
            <a:avLst/>
          </a:prstGeom>
        </p:spPr>
      </p:pic>
      <p:sp>
        <p:nvSpPr>
          <p:cNvPr id="4" name="Imagen conceptual">
            <a:extLst xmlns:a="http://schemas.openxmlformats.org/drawingml/2006/main">
              <a:ext uri="{FF2B5EF4-FFF2-40B4-BE49-F238E27FC236}">
                <a16:creationId xmlns:a16="http://schemas.microsoft.com/office/drawing/2014/main" id="{FD8635F1-6667-4768-ABC1-48450B7F3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752725"/>
            <a:ext cx="3333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Imagen conceptual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A2A79-1E5A-4054-915D-FF3785BD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24955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B2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3963CCD4-1214-4743-A8C9-DE345BE3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7" name="Escuchar y entender">
            <a:extLst xmlns:a="http://schemas.openxmlformats.org/drawingml/2006/main">
              <a:ext uri="{FF2B5EF4-FFF2-40B4-BE49-F238E27FC236}">
                <a16:creationId xmlns:a16="http://schemas.microsoft.com/office/drawing/2014/main" id="{FDA0155C-647A-4CC0-8D72-AF036369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2495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Escuchar y entender</a:t>
            </a:r>
          </a:p>
        </p:txBody>
      </p:sp>
      <p:sp>
        <p:nvSpPr>
          <p:cNvPr id="8" name="Conocer su actividad, sus prioridades y ">
            <a:extLst xmlns:a="http://schemas.openxmlformats.org/drawingml/2006/main">
              <a:ext uri="{FF2B5EF4-FFF2-40B4-BE49-F238E27FC236}">
                <a16:creationId xmlns:a16="http://schemas.microsoft.com/office/drawing/2014/main" id="{4FEEBA65-93EB-4765-8F23-4B569D35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24955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Conocer su actividad, sus prioridades y el contexto de su asunto.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90CBF7-6B3C-4827-834D-FC3B599E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571875"/>
            <a:ext cx="24955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B2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6DA63736-A998-4687-9613-35C76774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7814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Definir la propuesta">
            <a:extLst xmlns:a="http://schemas.openxmlformats.org/drawingml/2006/main">
              <a:ext uri="{FF2B5EF4-FFF2-40B4-BE49-F238E27FC236}">
                <a16:creationId xmlns:a16="http://schemas.microsoft.com/office/drawing/2014/main" id="{7DF56B57-315E-44CB-8890-440D184A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286250"/>
            <a:ext cx="2495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Definir la propuesta</a:t>
            </a:r>
          </a:p>
        </p:txBody>
      </p:sp>
      <p:sp>
        <p:nvSpPr>
          <p:cNvPr id="12" name="Concretar servicios, alcance y honorario">
            <a:extLst xmlns:a="http://schemas.openxmlformats.org/drawingml/2006/main">
              <a:ext uri="{FF2B5EF4-FFF2-40B4-BE49-F238E27FC236}">
                <a16:creationId xmlns:a16="http://schemas.microsoft.com/office/drawing/2014/main" id="{E2374DA8-61EC-4DF1-92FF-87F3F285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5114925"/>
            <a:ext cx="24955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Concretar servicios, alcance y honorarios en un presupuesto adaptado.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3C451-9057-4E85-9E2C-EF7F9061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71875"/>
            <a:ext cx="24955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B2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03">
            <a:extLst xmlns:a="http://schemas.openxmlformats.org/drawingml/2006/main">
              <a:ext uri="{FF2B5EF4-FFF2-40B4-BE49-F238E27FC236}">
                <a16:creationId xmlns:a16="http://schemas.microsoft.com/office/drawing/2014/main" id="{C27113AF-0CB9-46E3-B572-32ECD0EB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7814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5" name="Coordinar y actuar">
            <a:extLst xmlns:a="http://schemas.openxmlformats.org/drawingml/2006/main">
              <a:ext uri="{FF2B5EF4-FFF2-40B4-BE49-F238E27FC236}">
                <a16:creationId xmlns:a16="http://schemas.microsoft.com/office/drawing/2014/main" id="{BC2FAF0D-4E38-4E55-8EEB-EF50B9B7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86250"/>
            <a:ext cx="2495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Coordinar y actuar</a:t>
            </a:r>
          </a:p>
        </p:txBody>
      </p:sp>
      <p:sp>
        <p:nvSpPr>
          <p:cNvPr id="16" name="Conectar las especialidades necesarias c">
            <a:extLst xmlns:a="http://schemas.openxmlformats.org/drawingml/2006/main">
              <a:ext uri="{FF2B5EF4-FFF2-40B4-BE49-F238E27FC236}">
                <a16:creationId xmlns:a16="http://schemas.microsoft.com/office/drawing/2014/main" id="{B1EBC7AA-2A34-4412-A539-8CFD4665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114925"/>
            <a:ext cx="24955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Conectar las especialidades necesarias con una visión conjunta.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73215-C381-4D5C-BE1E-2BA41E96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571875"/>
            <a:ext cx="24955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B2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04">
            <a:extLst xmlns:a="http://schemas.openxmlformats.org/drawingml/2006/main">
              <a:ext uri="{FF2B5EF4-FFF2-40B4-BE49-F238E27FC236}">
                <a16:creationId xmlns:a16="http://schemas.microsoft.com/office/drawing/2014/main" id="{CFCAAD01-D139-4B53-A322-283C23DC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7814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39257D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9" name="Acompañar y explicar">
            <a:extLst xmlns:a="http://schemas.openxmlformats.org/drawingml/2006/main">
              <a:ext uri="{FF2B5EF4-FFF2-40B4-BE49-F238E27FC236}">
                <a16:creationId xmlns:a16="http://schemas.microsoft.com/office/drawing/2014/main" id="{4E56EDB8-2CA1-4B4D-9307-F4DAA72D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286250"/>
            <a:ext cx="2495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82139"/>
                </a:solidFill>
                <a:latin typeface="Nimbus Sans"/>
                <a:ea typeface="Nimbus Sans"/>
                <a:cs typeface="Nimbus Sans"/>
              </a:rPr>
              <a:t>Acompañar y explicar</a:t>
            </a:r>
          </a:p>
        </p:txBody>
      </p:sp>
      <p:sp>
        <p:nvSpPr>
          <p:cNvPr id="20" name="Trasladarle el criterio profesional y ex">
            <a:extLst xmlns:a="http://schemas.openxmlformats.org/drawingml/2006/main">
              <a:ext uri="{FF2B5EF4-FFF2-40B4-BE49-F238E27FC236}">
                <a16:creationId xmlns:a16="http://schemas.microsoft.com/office/drawing/2014/main" id="{7D64F9C0-4B63-481E-BD8C-B9207BB0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114925"/>
            <a:ext cx="24955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Trasladarle el criterio profesional y explicar los siguientes pasos.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640E15-DEC0-408E-882E-6192DF06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9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Morey Salvá Consulting, S.L.P.">
            <a:extLst xmlns:a="http://schemas.openxmlformats.org/drawingml/2006/main">
              <a:ext uri="{FF2B5EF4-FFF2-40B4-BE49-F238E27FC236}">
                <a16:creationId xmlns:a16="http://schemas.microsoft.com/office/drawing/2014/main" id="{B9906846-50D7-47A8-8B41-E4570B34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6525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Morey Salvá Consulting, S.L.P.</a:t>
            </a:r>
          </a:p>
        </p:txBody>
      </p:sp>
      <p:sp>
        <p:nvSpPr>
          <p:cNvPr id="23" name="06">
            <a:extLst xmlns:a="http://schemas.openxmlformats.org/drawingml/2006/main">
              <a:ext uri="{FF2B5EF4-FFF2-40B4-BE49-F238E27FC236}">
                <a16:creationId xmlns:a16="http://schemas.microsoft.com/office/drawing/2014/main" id="{E22D99E6-1FBF-44F7-8C1E-72E1BA22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736E7B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35131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39257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050F6-FF2B-4B8A-9FC2-FEB0DDD46E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71afba49240bb"/>
          <a:srcRect xmlns:a="http://schemas.openxmlformats.org/drawingml/2006/main" l="26296" t="0" r="262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8768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Espacio conceptual">
            <a:extLst xmlns:a="http://schemas.openxmlformats.org/drawingml/2006/main">
              <a:ext uri="{FF2B5EF4-FFF2-40B4-BE49-F238E27FC236}">
                <a16:creationId xmlns:a16="http://schemas.microsoft.com/office/drawing/2014/main" id="{1EC0E81C-5B98-42B8-BD4B-9A689449A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Espacio conceptual</a:t>
            </a:r>
          </a:p>
        </p:txBody>
      </p:sp>
      <p:sp>
        <p:nvSpPr>
          <p:cNvPr id="3" name="SU PRÓXIMO PASO">
            <a:extLst xmlns:a="http://schemas.openxmlformats.org/drawingml/2006/main">
              <a:ext uri="{FF2B5EF4-FFF2-40B4-BE49-F238E27FC236}">
                <a16:creationId xmlns:a16="http://schemas.microsoft.com/office/drawing/2014/main" id="{0C4F3075-012E-43C8-9F52-4F67F9F0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590550"/>
            <a:ext cx="600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CBB5E1"/>
                </a:solidFill>
                <a:latin typeface="Nimbus Sans"/>
                <a:ea typeface="Nimbus Sans"/>
                <a:cs typeface="Nimbus Sans"/>
              </a:rPr>
              <a:t>SU PRÓXIMO PASO</a:t>
            </a:r>
          </a:p>
        </p:txBody>
      </p:sp>
      <p:sp>
        <p:nvSpPr>
          <p:cNvPr id="4" name="Con un equipo&#10;a su lado">
            <a:extLst xmlns:a="http://schemas.openxmlformats.org/drawingml/2006/main">
              <a:ext uri="{FF2B5EF4-FFF2-40B4-BE49-F238E27FC236}">
                <a16:creationId xmlns:a16="http://schemas.microsoft.com/office/drawing/2014/main" id="{436570B9-5D8A-46AC-BC0B-77FAB704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1219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Con un equipo</a:t>
            </a:r>
          </a:p>
          <a:p xmlns:a="http://schemas.openxmlformats.org/drawingml/2006/main">
            <a:pPr>
              <a:def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2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su lado</a:t>
            </a:r>
          </a:p>
        </p:txBody>
      </p:sp>
      <p:sp>
        <p:nvSpPr>
          <p:cNvPr id="5" name="Su presupuesto concreta los servicios, e">
            <a:extLst xmlns:a="http://schemas.openxmlformats.org/drawingml/2006/main">
              <a:ext uri="{FF2B5EF4-FFF2-40B4-BE49-F238E27FC236}">
                <a16:creationId xmlns:a16="http://schemas.microsoft.com/office/drawing/2014/main" id="{4EB2B0F1-EB24-40F4-BC5C-82BF1D33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067050"/>
            <a:ext cx="5600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E1D7EB"/>
                </a:solidFill>
                <a:latin typeface="Nimbus Sans"/>
                <a:ea typeface="Nimbus Sans"/>
                <a:cs typeface="Nimbus Sans"/>
              </a:rPr>
              <a:t>Su presupuesto concreta los servicios, el alcance y los honorarios. Detrás de esa propuesta, un equipo preparado para acompañarle y resolver sus dudas.</a:t>
            </a:r>
          </a:p>
        </p:txBody>
      </p:sp>
      <p:sp>
        <p:nvSpPr>
          <p:cNvPr id="6" name="Solicite presupuesto a nuestro equipo o ">
            <a:extLst xmlns:a="http://schemas.openxmlformats.org/drawingml/2006/main">
              <a:ext uri="{FF2B5EF4-FFF2-40B4-BE49-F238E27FC236}">
                <a16:creationId xmlns:a16="http://schemas.microsoft.com/office/drawing/2014/main" id="{C8AC188A-79E5-463A-84F2-173BB751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533900"/>
            <a:ext cx="5600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Solicite presupuesto a nuestro equipo o contacte con nosotros para concertar una cita; estaremos encantados de atenderle</a:t>
            </a:r>
          </a:p>
        </p:txBody>
      </p:sp>
      <p:sp>
        <p:nvSpPr>
          <p:cNvPr id="7" name="Contactar con el despacho">
            <a:extLst xmlns:a="http://schemas.openxmlformats.org/drawingml/2006/main">
              <a:ext uri="{FF2B5EF4-FFF2-40B4-BE49-F238E27FC236}">
                <a16:creationId xmlns:a16="http://schemas.microsoft.com/office/drawing/2014/main" id="{02B1E403-7783-4542-9D50-AAD8C767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5924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FFFFFF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ac90211991ec482f"/>
              </a:rPr>
              <a:t>Contactar con el despacho</a:t>
            </a:r>
          </a:p>
        </p:txBody>
      </p:sp>
      <p:sp>
        <p:nvSpPr>
          <p:cNvPr id="8" name="www.morey-salva.com">
            <a:extLst xmlns:a="http://schemas.openxmlformats.org/drawingml/2006/main">
              <a:ext uri="{FF2B5EF4-FFF2-40B4-BE49-F238E27FC236}">
                <a16:creationId xmlns:a16="http://schemas.microsoft.com/office/drawing/2014/main" id="{6D5BE03E-88CE-498C-BD60-421F9090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6343650"/>
            <a:ext cx="523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CBB5E1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61898cf443f3475b"/>
              </a:rPr>
              <a:t>www.morey-salva.com</a:t>
            </a:r>
          </a:p>
        </p:txBody>
      </p:sp>
    </p:spTree>
    <p:extLst>
      <p:ext uri="{BB962C8B-B14F-4D97-AF65-F5344CB8AC3E}">
        <p14:creationId xmlns:p14="http://schemas.microsoft.com/office/powerpoint/2010/main" val="3037552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2026-10-29T07:00:15.7790000Z</dcterms:created>
  <dcterms:modified xsi:type="dcterms:W3CDTF">2026-10-29T07:00:15.7790000Z</dcterms:modified>
</coreProperties>
</file>